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5143500" cx="9144000"/>
  <p:notesSz cx="6858000" cy="9144000"/>
  <p:embeddedFontLst>
    <p:embeddedFont>
      <p:font typeface="Roboto"/>
      <p:regular r:id="rId32"/>
      <p:bold r:id="rId33"/>
      <p:italic r:id="rId34"/>
      <p:boldItalic r:id="rId35"/>
    </p:embeddedFont>
    <p:embeddedFont>
      <p:font typeface="Open Sans SemiBold"/>
      <p:regular r:id="rId36"/>
      <p:bold r:id="rId37"/>
      <p:italic r:id="rId38"/>
      <p:boldItalic r:id="rId39"/>
    </p:embeddedFont>
    <p:embeddedFont>
      <p:font typeface="Open Sans Medium"/>
      <p:regular r:id="rId40"/>
      <p:bold r:id="rId41"/>
      <p:italic r:id="rId42"/>
      <p:boldItalic r:id="rId43"/>
    </p:embeddedFont>
    <p:embeddedFont>
      <p:font typeface="Open Sans Light"/>
      <p:regular r:id="rId44"/>
      <p:bold r:id="rId45"/>
      <p:italic r:id="rId46"/>
      <p:boldItalic r:id="rId47"/>
    </p:embeddedFont>
    <p:embeddedFont>
      <p:font typeface="Open Sans"/>
      <p:regular r:id="rId48"/>
      <p:bold r:id="rId49"/>
      <p:italic r:id="rId50"/>
      <p:boldItalic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Medium-regular.fntdata"/><Relationship Id="rId42" Type="http://schemas.openxmlformats.org/officeDocument/2006/relationships/font" Target="fonts/OpenSansMedium-italic.fntdata"/><Relationship Id="rId41" Type="http://schemas.openxmlformats.org/officeDocument/2006/relationships/font" Target="fonts/OpenSansMedium-bold.fntdata"/><Relationship Id="rId44" Type="http://schemas.openxmlformats.org/officeDocument/2006/relationships/font" Target="fonts/OpenSansLight-regular.fntdata"/><Relationship Id="rId43" Type="http://schemas.openxmlformats.org/officeDocument/2006/relationships/font" Target="fonts/OpenSansMedium-boldItalic.fntdata"/><Relationship Id="rId46" Type="http://schemas.openxmlformats.org/officeDocument/2006/relationships/font" Target="fonts/OpenSansLight-italic.fntdata"/><Relationship Id="rId45" Type="http://schemas.openxmlformats.org/officeDocument/2006/relationships/font" Target="fonts/OpenSansLight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OpenSans-regular.fntdata"/><Relationship Id="rId47" Type="http://schemas.openxmlformats.org/officeDocument/2006/relationships/font" Target="fonts/OpenSansLight-boldItalic.fntdata"/><Relationship Id="rId49" Type="http://schemas.openxmlformats.org/officeDocument/2006/relationships/font" Target="fonts/OpenSans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font" Target="fonts/Roboto-bold.fntdata"/><Relationship Id="rId32" Type="http://schemas.openxmlformats.org/officeDocument/2006/relationships/font" Target="fonts/Roboto-regular.fntdata"/><Relationship Id="rId35" Type="http://schemas.openxmlformats.org/officeDocument/2006/relationships/font" Target="fonts/Roboto-boldItalic.fntdata"/><Relationship Id="rId34" Type="http://schemas.openxmlformats.org/officeDocument/2006/relationships/font" Target="fonts/Roboto-italic.fntdata"/><Relationship Id="rId37" Type="http://schemas.openxmlformats.org/officeDocument/2006/relationships/font" Target="fonts/OpenSansSemiBold-bold.fntdata"/><Relationship Id="rId36" Type="http://schemas.openxmlformats.org/officeDocument/2006/relationships/font" Target="fonts/OpenSansSemiBold-regular.fntdata"/><Relationship Id="rId39" Type="http://schemas.openxmlformats.org/officeDocument/2006/relationships/font" Target="fonts/OpenSansSemiBold-boldItalic.fntdata"/><Relationship Id="rId38" Type="http://schemas.openxmlformats.org/officeDocument/2006/relationships/font" Target="fonts/OpenSansSemiBold-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OpenSans-boldItalic.fntdata"/><Relationship Id="rId50" Type="http://schemas.openxmlformats.org/officeDocument/2006/relationships/font" Target="fonts/OpenSans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diegoude.nl/werkgroepen/gouda-tijdmachine/" TargetMode="Externa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01583945b3_0_6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01583945b3_0_6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https://www.goudatijdmachine.nl/vrijwilligers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01583945b3_0_4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01583945b3_0_4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https://www.goudatijdmachine.nl/velepanden/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01583945b3_0_3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01583945b3_0_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bfedb259da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bfedb259da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https://www.goudatijdmachine.nl/def/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01583945b3_0_4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01583945b3_0_4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01583945b3_0_4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01583945b3_0_4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nl" sz="2250">
                <a:solidFill>
                  <a:srgbClr val="666666"/>
                </a:solidFill>
              </a:rPr>
              <a:t>Quoyer van de langte ende breete van de straten voor de huysen, 1617 (0001.3670)</a:t>
            </a:r>
            <a:endParaRPr b="1" sz="225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01583945b3_0_4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01583945b3_0_4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01583945b3_0_4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01583945b3_0_4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01583945b3_0_4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201583945b3_0_4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bfedb259da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bfedb259da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https://www.goudatijdmachine.nl/omeka/s/data/page/usageInfo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01583945b3_0_6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01583945b3_0_6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01583945b3_0_3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01583945b3_0_3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01583945b3_0_4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201583945b3_0_4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0896c2dabc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0896c2dabc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0896c2dabc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20896c2dabc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08889f25e5_3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208889f25e5_3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bfedb259da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2bfedb259da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0896c2dab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20896c2dab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50">
              <a:solidFill>
                <a:srgbClr val="1F1F1F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0555340c49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0555340c49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1900 https://samh.nl/bronnen/beeldbank/detail/c75a2885-40bc-86d5-db9f-b2cae38fc21c/media/dd86d700-72de-c1eb-6b82-6e3bee6f1865?mode=detail&amp;view=horizontal&amp;q=turfmarkt&amp;rows=1&amp;page=40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08caada54e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08caada54e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08caada54e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08caada54e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0555340c49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0555340c49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01583945b3_0_7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01583945b3_0_7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https://www.goudatijdmachine.nl/vrijwilligers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08889f25e5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08889f25e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u="sng">
                <a:solidFill>
                  <a:schemeClr val="hlink"/>
                </a:solidFill>
                <a:hlinkClick r:id="rId2"/>
              </a:rPr>
              <a:t>https://www.diegoude.nl/werkgroepen/gouda-tijdmachine/</a:t>
            </a:r>
            <a:r>
              <a:rPr lang="nl"/>
              <a:t>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01583945b3_0_6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01583945b3_0_6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7.jpg"/><Relationship Id="rId3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Google Shape;14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 b="29623" l="9375" r="17886" t="22773"/>
          <a:stretch/>
        </p:blipFill>
        <p:spPr>
          <a:xfrm>
            <a:off x="0" y="0"/>
            <a:ext cx="9143997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Google Shape;16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" name="Google Shape;17;p2"/>
          <p:cNvSpPr txBox="1"/>
          <p:nvPr>
            <p:ph type="ctrTitle"/>
          </p:nvPr>
        </p:nvSpPr>
        <p:spPr>
          <a:xfrm>
            <a:off x="1004150" y="838210"/>
            <a:ext cx="7136700" cy="1935900"/>
          </a:xfrm>
          <a:prstGeom prst="rect">
            <a:avLst/>
          </a:prstGeom>
          <a:solidFill>
            <a:srgbClr val="00B0F0"/>
          </a:solidFill>
          <a:effectLst>
            <a:outerShdw blurRad="57150" rotWithShape="0" algn="bl" dir="7620000" dist="85725">
              <a:srgbClr val="434343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" type="subTitle"/>
          </p:nvPr>
        </p:nvSpPr>
        <p:spPr>
          <a:xfrm>
            <a:off x="1004150" y="2780600"/>
            <a:ext cx="7136700" cy="1543800"/>
          </a:xfrm>
          <a:prstGeom prst="rect">
            <a:avLst/>
          </a:prstGeom>
          <a:solidFill>
            <a:srgbClr val="D9D9D9"/>
          </a:solidFill>
          <a:effectLst>
            <a:outerShdw blurRad="57150" rotWithShape="0" algn="bl" dir="7620000" dist="85725">
              <a:srgbClr val="434343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9" name="Google Shape;19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5220000" dist="38100">
              <a:schemeClr val="accent4">
                <a:alpha val="7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0" y="4005475"/>
            <a:ext cx="9152100" cy="11379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type="title"/>
          </p:nvPr>
        </p:nvSpPr>
        <p:spPr>
          <a:xfrm>
            <a:off x="303200" y="732300"/>
            <a:ext cx="2944200" cy="312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/>
        </p:txBody>
      </p:sp>
      <p:cxnSp>
        <p:nvCxnSpPr>
          <p:cNvPr id="24" name="Google Shape;24;p3"/>
          <p:cNvCxnSpPr/>
          <p:nvPr/>
        </p:nvCxnSpPr>
        <p:spPr>
          <a:xfrm flipH="1" rot="10800000">
            <a:off x="-4050" y="4001775"/>
            <a:ext cx="9152100" cy="8100"/>
          </a:xfrm>
          <a:prstGeom prst="straightConnector1">
            <a:avLst/>
          </a:prstGeom>
          <a:noFill/>
          <a:ln cap="flat" cmpd="sng" w="1143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5" name="Google Shape;2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62775" y="832438"/>
            <a:ext cx="5270051" cy="3478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ekop 3">
  <p:cSld name="SECTION_HEADER_3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5220000" dist="38100">
              <a:schemeClr val="accent4">
                <a:alpha val="7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4"/>
          <p:cNvSpPr/>
          <p:nvPr/>
        </p:nvSpPr>
        <p:spPr>
          <a:xfrm>
            <a:off x="0" y="4005475"/>
            <a:ext cx="9152100" cy="11379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" name="Google Shape;29;p4"/>
          <p:cNvSpPr txBox="1"/>
          <p:nvPr>
            <p:ph type="title"/>
          </p:nvPr>
        </p:nvSpPr>
        <p:spPr>
          <a:xfrm>
            <a:off x="303200" y="732300"/>
            <a:ext cx="2944200" cy="312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/>
        </p:txBody>
      </p:sp>
      <p:cxnSp>
        <p:nvCxnSpPr>
          <p:cNvPr id="30" name="Google Shape;30;p4"/>
          <p:cNvCxnSpPr/>
          <p:nvPr/>
        </p:nvCxnSpPr>
        <p:spPr>
          <a:xfrm flipH="1" rot="10800000">
            <a:off x="-4050" y="4001775"/>
            <a:ext cx="9152100" cy="8100"/>
          </a:xfrm>
          <a:prstGeom prst="straightConnector1">
            <a:avLst/>
          </a:prstGeom>
          <a:noFill/>
          <a:ln cap="flat" cmpd="sng" w="1143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1" name="Google Shape;31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62775" y="832450"/>
            <a:ext cx="5270050" cy="3421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ekop 4">
  <p:cSld name="SECTION_HEADER_4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5220000" dist="38100">
              <a:schemeClr val="accent4">
                <a:alpha val="7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5"/>
          <p:cNvSpPr/>
          <p:nvPr/>
        </p:nvSpPr>
        <p:spPr>
          <a:xfrm>
            <a:off x="0" y="4005475"/>
            <a:ext cx="9152100" cy="11379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5"/>
          <p:cNvSpPr txBox="1"/>
          <p:nvPr>
            <p:ph type="title"/>
          </p:nvPr>
        </p:nvSpPr>
        <p:spPr>
          <a:xfrm>
            <a:off x="303200" y="732300"/>
            <a:ext cx="2944200" cy="312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/>
        </p:txBody>
      </p:sp>
      <p:cxnSp>
        <p:nvCxnSpPr>
          <p:cNvPr id="36" name="Google Shape;36;p5"/>
          <p:cNvCxnSpPr/>
          <p:nvPr/>
        </p:nvCxnSpPr>
        <p:spPr>
          <a:xfrm flipH="1" rot="10800000">
            <a:off x="-4050" y="4001775"/>
            <a:ext cx="9152100" cy="8100"/>
          </a:xfrm>
          <a:prstGeom prst="straightConnector1">
            <a:avLst/>
          </a:prstGeom>
          <a:noFill/>
          <a:ln cap="flat" cmpd="sng" w="1143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7" name="Google Shape;37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62775" y="832451"/>
            <a:ext cx="5270052" cy="348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dk2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/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Font typeface="Open Sans Medium"/>
              <a:buNone/>
              <a:defRPr b="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Font typeface="Open Sans Medium"/>
              <a:buNone/>
              <a:defRPr b="0"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Font typeface="Open Sans Medium"/>
              <a:buNone/>
              <a:defRPr b="0"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Font typeface="Open Sans Medium"/>
              <a:buNone/>
              <a:defRPr b="0"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Font typeface="Open Sans Medium"/>
              <a:buNone/>
              <a:defRPr b="0"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Font typeface="Open Sans Medium"/>
              <a:buNone/>
              <a:defRPr b="0"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Font typeface="Open Sans Medium"/>
              <a:buNone/>
              <a:defRPr b="0"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Font typeface="Open Sans Medium"/>
              <a:buNone/>
              <a:defRPr b="0"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Font typeface="Open Sans Medium"/>
              <a:buNone/>
              <a:defRPr b="0"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40" name="Google Shape;40;p6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/>
            </a:lvl1pPr>
            <a:lvl2pPr indent="-317500" lvl="1" marL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/>
            </a:lvl2pPr>
            <a:lvl3pPr indent="-317500" lvl="2" marL="1371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/>
            </a:lvl3pPr>
            <a:lvl4pPr indent="-317500" lvl="3" marL="1828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/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4" name="Google Shape;44;p7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5" name="Google Shape;45;p7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6" name="Google Shape;46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682000" y="-1519350"/>
            <a:ext cx="10508001" cy="899955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sp>
        <p:nvSpPr>
          <p:cNvPr id="50" name="Google Shape;50;p8"/>
          <p:cNvSpPr/>
          <p:nvPr/>
        </p:nvSpPr>
        <p:spPr>
          <a:xfrm>
            <a:off x="0" y="0"/>
            <a:ext cx="9144000" cy="8298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5220000" dist="38100">
              <a:schemeClr val="accent4">
                <a:alpha val="7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8"/>
          <p:cNvSpPr txBox="1"/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pic>
        <p:nvPicPr>
          <p:cNvPr id="52" name="Google Shape;52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175" y="175650"/>
            <a:ext cx="488100" cy="48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6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/>
          <p:nvPr>
            <p:ph type="title"/>
          </p:nvPr>
        </p:nvSpPr>
        <p:spPr>
          <a:xfrm>
            <a:off x="490250" y="1396325"/>
            <a:ext cx="8135100" cy="305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400"/>
              <a:buNone/>
              <a:defRPr b="0" sz="54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400"/>
              <a:buNone/>
              <a:defRPr b="0" sz="5400">
                <a:solidFill>
                  <a:schemeClr val="accent4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400"/>
              <a:buNone/>
              <a:defRPr b="0" sz="5400">
                <a:solidFill>
                  <a:schemeClr val="accent4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400"/>
              <a:buNone/>
              <a:defRPr b="0" sz="5400">
                <a:solidFill>
                  <a:schemeClr val="accent4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400"/>
              <a:buNone/>
              <a:defRPr b="0" sz="5400">
                <a:solidFill>
                  <a:schemeClr val="accent4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400"/>
              <a:buNone/>
              <a:defRPr b="0" sz="5400">
                <a:solidFill>
                  <a:schemeClr val="accent4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400"/>
              <a:buNone/>
              <a:defRPr b="0" sz="5400">
                <a:solidFill>
                  <a:schemeClr val="accent4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400"/>
              <a:buNone/>
              <a:defRPr b="0" sz="5400">
                <a:solidFill>
                  <a:schemeClr val="accent4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400"/>
              <a:buNone/>
              <a:defRPr b="0" sz="54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55" name="Google Shape;55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sp>
        <p:nvSpPr>
          <p:cNvPr id="58" name="Google Shape;58;p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5220000" dist="38100">
              <a:schemeClr val="accent4">
                <a:alpha val="7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9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tropic">
    <p:bg>
      <p:bgPr>
        <a:solidFill>
          <a:schemeClr val="dk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0"/>
            <a:ext cx="9144000" cy="8298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5220000" dist="38100">
              <a:schemeClr val="accent4">
                <a:alpha val="79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Open Sans"/>
              <a:buChar char="●"/>
              <a:defRPr sz="18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○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■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●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○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■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●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○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■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10" name="Google Shape;10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166175" y="175650"/>
            <a:ext cx="488100" cy="488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Google Shape;11;p1"/>
          <p:cNvCxnSpPr/>
          <p:nvPr/>
        </p:nvCxnSpPr>
        <p:spPr>
          <a:xfrm flipH="1" rot="10800000">
            <a:off x="-7950" y="4931050"/>
            <a:ext cx="9159900" cy="15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" name="Google Shape;12;p1"/>
          <p:cNvSpPr/>
          <p:nvPr/>
        </p:nvSpPr>
        <p:spPr>
          <a:xfrm>
            <a:off x="-7950" y="4946950"/>
            <a:ext cx="9159900" cy="2124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700">
                <a:solidFill>
                  <a:schemeClr val="dk2"/>
                </a:solidFill>
                <a:highlight>
                  <a:srgbClr val="543B3B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endParaRPr sz="700">
              <a:solidFill>
                <a:schemeClr val="dk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</p:sldLayoutIdLst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image" Target="../media/image6.png"/><Relationship Id="rId5" Type="http://schemas.openxmlformats.org/officeDocument/2006/relationships/image" Target="../media/image10.png"/><Relationship Id="rId6" Type="http://schemas.openxmlformats.org/officeDocument/2006/relationships/image" Target="../media/image13.png"/><Relationship Id="rId7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Relationship Id="rId4" Type="http://schemas.openxmlformats.org/officeDocument/2006/relationships/image" Target="../media/image26.png"/><Relationship Id="rId10" Type="http://schemas.openxmlformats.org/officeDocument/2006/relationships/image" Target="../media/image36.png"/><Relationship Id="rId9" Type="http://schemas.openxmlformats.org/officeDocument/2006/relationships/image" Target="../media/image43.png"/><Relationship Id="rId5" Type="http://schemas.openxmlformats.org/officeDocument/2006/relationships/image" Target="../media/image17.png"/><Relationship Id="rId6" Type="http://schemas.openxmlformats.org/officeDocument/2006/relationships/image" Target="../media/image25.png"/><Relationship Id="rId7" Type="http://schemas.openxmlformats.org/officeDocument/2006/relationships/image" Target="../media/image30.png"/><Relationship Id="rId8" Type="http://schemas.openxmlformats.org/officeDocument/2006/relationships/image" Target="../media/image3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png"/><Relationship Id="rId4" Type="http://schemas.openxmlformats.org/officeDocument/2006/relationships/image" Target="../media/image2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9.png"/><Relationship Id="rId4" Type="http://schemas.openxmlformats.org/officeDocument/2006/relationships/image" Target="../media/image37.png"/><Relationship Id="rId5" Type="http://schemas.openxmlformats.org/officeDocument/2006/relationships/image" Target="../media/image46.png"/><Relationship Id="rId6" Type="http://schemas.openxmlformats.org/officeDocument/2006/relationships/image" Target="../media/image40.png"/><Relationship Id="rId7" Type="http://schemas.openxmlformats.org/officeDocument/2006/relationships/image" Target="../media/image4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1.png"/><Relationship Id="rId4" Type="http://schemas.openxmlformats.org/officeDocument/2006/relationships/image" Target="../media/image3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9.png"/><Relationship Id="rId4" Type="http://schemas.openxmlformats.org/officeDocument/2006/relationships/hyperlink" Target="http://www.goudatijdmachine.nl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1"/>
          <p:cNvSpPr txBox="1"/>
          <p:nvPr>
            <p:ph type="ctrTitle"/>
          </p:nvPr>
        </p:nvSpPr>
        <p:spPr>
          <a:xfrm>
            <a:off x="1004150" y="838210"/>
            <a:ext cx="7136700" cy="1935900"/>
          </a:xfrm>
          <a:prstGeom prst="rect">
            <a:avLst/>
          </a:prstGeom>
          <a:solidFill>
            <a:schemeClr val="dk1"/>
          </a:solidFill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55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Gouda Tijdmachine</a:t>
            </a:r>
            <a:endParaRPr b="1" sz="55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" name="Google Shape;64;p11"/>
          <p:cNvSpPr txBox="1"/>
          <p:nvPr>
            <p:ph idx="1" type="subTitle"/>
          </p:nvPr>
        </p:nvSpPr>
        <p:spPr>
          <a:xfrm>
            <a:off x="1004150" y="2780600"/>
            <a:ext cx="7136700" cy="15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/>
              <a:t>6 maart 2023</a:t>
            </a:r>
            <a:r>
              <a:rPr b="1" lang="nl"/>
              <a:t> </a:t>
            </a:r>
            <a:br>
              <a:rPr b="1" lang="nl"/>
            </a:br>
            <a:br>
              <a:rPr lang="nl" sz="2000"/>
            </a:br>
            <a:r>
              <a:rPr b="1" lang="nl" sz="2000"/>
              <a:t>Bob Coret</a:t>
            </a:r>
            <a:endParaRPr sz="2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0"/>
          <p:cNvSpPr txBox="1"/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… met schil van ± 15 </a:t>
            </a:r>
            <a:r>
              <a:rPr lang="nl"/>
              <a:t>“offline” </a:t>
            </a:r>
            <a:r>
              <a:rPr lang="nl"/>
              <a:t>vrijwilligers</a:t>
            </a:r>
            <a:endParaRPr/>
          </a:p>
        </p:txBody>
      </p:sp>
      <p:pic>
        <p:nvPicPr>
          <p:cNvPr id="153" name="Google Shape;15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54911"/>
            <a:ext cx="9144003" cy="303163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54" name="Google Shape;154;p20"/>
          <p:cNvSpPr txBox="1"/>
          <p:nvPr/>
        </p:nvSpPr>
        <p:spPr>
          <a:xfrm>
            <a:off x="6794500" y="4374450"/>
            <a:ext cx="205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Open Sans"/>
                <a:ea typeface="Open Sans"/>
                <a:cs typeface="Open Sans"/>
                <a:sym typeface="Open Sans"/>
              </a:rPr>
              <a:t>……            </a:t>
            </a:r>
            <a:r>
              <a:rPr lang="nl">
                <a:latin typeface="Open Sans"/>
                <a:ea typeface="Open Sans"/>
                <a:cs typeface="Open Sans"/>
                <a:sym typeface="Open Sans"/>
              </a:rPr>
              <a:t>GTM cafés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5" name="Google Shape;155;p20"/>
          <p:cNvSpPr txBox="1"/>
          <p:nvPr/>
        </p:nvSpPr>
        <p:spPr>
          <a:xfrm>
            <a:off x="314675" y="4374450"/>
            <a:ext cx="676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Open Sans"/>
                <a:ea typeface="Open Sans"/>
                <a:cs typeface="Open Sans"/>
                <a:sym typeface="Open Sans"/>
              </a:rPr>
              <a:t>Scannen/fotograferen/t</a:t>
            </a:r>
            <a:r>
              <a:rPr lang="nl">
                <a:latin typeface="Open Sans"/>
                <a:ea typeface="Open Sans"/>
                <a:cs typeface="Open Sans"/>
                <a:sym typeface="Open Sans"/>
              </a:rPr>
              <a:t>ranscriberen/indexeren/controleren archiefbronnen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1"/>
          <p:cNvSpPr/>
          <p:nvPr/>
        </p:nvSpPr>
        <p:spPr>
          <a:xfrm>
            <a:off x="150" y="4857750"/>
            <a:ext cx="9144000" cy="5715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1"/>
          <p:cNvSpPr txBox="1"/>
          <p:nvPr/>
        </p:nvSpPr>
        <p:spPr>
          <a:xfrm>
            <a:off x="247575" y="4499725"/>
            <a:ext cx="7486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Open Sans"/>
                <a:ea typeface="Open Sans"/>
                <a:cs typeface="Open Sans"/>
                <a:sym typeface="Open Sans"/>
              </a:rPr>
              <a:t>Het crowd-sourcingsplatform van de Gouda Tijdmachine heet Vele Panden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62" name="Google Shape;162;p21"/>
          <p:cNvGrpSpPr/>
          <p:nvPr/>
        </p:nvGrpSpPr>
        <p:grpSpPr>
          <a:xfrm>
            <a:off x="247650" y="965000"/>
            <a:ext cx="7486651" cy="3534724"/>
            <a:chOff x="247650" y="965000"/>
            <a:chExt cx="7486651" cy="3534724"/>
          </a:xfrm>
        </p:grpSpPr>
        <p:pic>
          <p:nvPicPr>
            <p:cNvPr id="163" name="Google Shape;163;p21"/>
            <p:cNvPicPr preferRelativeResize="0"/>
            <p:nvPr/>
          </p:nvPicPr>
          <p:blipFill rotWithShape="1">
            <a:blip r:embed="rId3">
              <a:alphaModFix/>
            </a:blip>
            <a:srcRect b="0" l="0" r="1438" t="0"/>
            <a:stretch/>
          </p:blipFill>
          <p:spPr>
            <a:xfrm>
              <a:off x="247650" y="965000"/>
              <a:ext cx="7486651" cy="353472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  <p:pic>
          <p:nvPicPr>
            <p:cNvPr id="164" name="Google Shape;164;p2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90625" y="1649900"/>
              <a:ext cx="6810777" cy="867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5" name="Google Shape;165;p21"/>
          <p:cNvSpPr txBox="1"/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… en schil van ± 60 “online” vrijwilligers</a:t>
            </a:r>
            <a:endParaRPr/>
          </a:p>
        </p:txBody>
      </p:sp>
      <p:sp>
        <p:nvSpPr>
          <p:cNvPr id="166" name="Google Shape;166;p21"/>
          <p:cNvSpPr txBox="1"/>
          <p:nvPr/>
        </p:nvSpPr>
        <p:spPr>
          <a:xfrm>
            <a:off x="514350" y="5429250"/>
            <a:ext cx="406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7" name="Google Shape;167;p21"/>
          <p:cNvPicPr preferRelativeResize="0"/>
          <p:nvPr/>
        </p:nvPicPr>
        <p:blipFill rotWithShape="1">
          <a:blip r:embed="rId5">
            <a:alphaModFix/>
          </a:blip>
          <a:srcRect b="0" l="0" r="1438" t="0"/>
          <a:stretch/>
        </p:blipFill>
        <p:spPr>
          <a:xfrm>
            <a:off x="631400" y="1211450"/>
            <a:ext cx="7486651" cy="35347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68" name="Google Shape;168;p21"/>
          <p:cNvPicPr preferRelativeResize="0"/>
          <p:nvPr/>
        </p:nvPicPr>
        <p:blipFill rotWithShape="1">
          <a:blip r:embed="rId6">
            <a:alphaModFix/>
          </a:blip>
          <a:srcRect b="0" l="0" r="1438" t="0"/>
          <a:stretch/>
        </p:blipFill>
        <p:spPr>
          <a:xfrm>
            <a:off x="1015175" y="1457925"/>
            <a:ext cx="7486651" cy="35347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69" name="Google Shape;169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98923" y="1704378"/>
            <a:ext cx="7595602" cy="353473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2"/>
          <p:cNvSpPr txBox="1"/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Geo-temporele, semantische, gelinkte data</a:t>
            </a:r>
            <a:endParaRPr/>
          </a:p>
        </p:txBody>
      </p:sp>
      <p:sp>
        <p:nvSpPr>
          <p:cNvPr id="175" name="Google Shape;175;p22"/>
          <p:cNvSpPr txBox="1"/>
          <p:nvPr/>
        </p:nvSpPr>
        <p:spPr>
          <a:xfrm>
            <a:off x="437816" y="2429075"/>
            <a:ext cx="1277400" cy="400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rotWithShape="0" algn="bl" dir="5400000" dist="19050">
              <a:schemeClr val="accent4">
                <a:alpha val="64999"/>
              </a:scheme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Pand</a:t>
            </a:r>
            <a:endParaRPr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6" name="Google Shape;176;p22"/>
          <p:cNvSpPr txBox="1"/>
          <p:nvPr/>
        </p:nvSpPr>
        <p:spPr>
          <a:xfrm>
            <a:off x="204784" y="1300175"/>
            <a:ext cx="1277400" cy="400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rotWithShape="0" algn="bl" dir="5400000" dist="19050">
              <a:schemeClr val="accent4">
                <a:alpha val="64999"/>
              </a:scheme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Bewoner</a:t>
            </a:r>
            <a:endParaRPr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7" name="Google Shape;177;p22"/>
          <p:cNvSpPr txBox="1"/>
          <p:nvPr/>
        </p:nvSpPr>
        <p:spPr>
          <a:xfrm>
            <a:off x="437818" y="3318425"/>
            <a:ext cx="1277400" cy="400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rotWithShape="0" algn="bl" dir="5400000" dist="19050">
              <a:schemeClr val="accent4">
                <a:alpha val="64999"/>
              </a:scheme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Adres</a:t>
            </a:r>
            <a:endParaRPr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8" name="Google Shape;178;p22"/>
          <p:cNvSpPr txBox="1"/>
          <p:nvPr/>
        </p:nvSpPr>
        <p:spPr>
          <a:xfrm>
            <a:off x="4643193" y="4407725"/>
            <a:ext cx="1277400" cy="400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rotWithShape="0" algn="bl" dir="5400000" dist="19050">
              <a:schemeClr val="accent4">
                <a:alpha val="64999"/>
              </a:scheme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Bron</a:t>
            </a:r>
            <a:endParaRPr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6123718" y="1651025"/>
            <a:ext cx="1277400" cy="400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rotWithShape="0" algn="bl" dir="5400000" dist="19050">
              <a:schemeClr val="accent4">
                <a:alpha val="64999"/>
              </a:scheme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Waterloop</a:t>
            </a:r>
            <a:endParaRPr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0" name="Google Shape;180;p22"/>
          <p:cNvSpPr txBox="1"/>
          <p:nvPr/>
        </p:nvSpPr>
        <p:spPr>
          <a:xfrm>
            <a:off x="7726443" y="1377825"/>
            <a:ext cx="1277400" cy="400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rotWithShape="0" algn="bl" dir="5400000" dist="19050">
              <a:schemeClr val="accent4">
                <a:alpha val="64999"/>
              </a:scheme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Sluis</a:t>
            </a:r>
            <a:endParaRPr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81" name="Google Shape;181;p22"/>
          <p:cNvCxnSpPr>
            <a:stCxn id="182" idx="3"/>
            <a:endCxn id="183" idx="1"/>
          </p:cNvCxnSpPr>
          <p:nvPr/>
        </p:nvCxnSpPr>
        <p:spPr>
          <a:xfrm>
            <a:off x="3604714" y="2629175"/>
            <a:ext cx="572400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4" name="Google Shape;184;p22"/>
          <p:cNvCxnSpPr>
            <a:stCxn id="182" idx="1"/>
            <a:endCxn id="175" idx="3"/>
          </p:cNvCxnSpPr>
          <p:nvPr/>
        </p:nvCxnSpPr>
        <p:spPr>
          <a:xfrm rot="10800000">
            <a:off x="1715314" y="2629175"/>
            <a:ext cx="612000" cy="0"/>
          </a:xfrm>
          <a:prstGeom prst="straightConnector1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5" name="Google Shape;185;p22"/>
          <p:cNvCxnSpPr>
            <a:stCxn id="183" idx="3"/>
            <a:endCxn id="186" idx="1"/>
          </p:cNvCxnSpPr>
          <p:nvPr/>
        </p:nvCxnSpPr>
        <p:spPr>
          <a:xfrm>
            <a:off x="5454593" y="2629175"/>
            <a:ext cx="669000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7" name="Google Shape;187;p22"/>
          <p:cNvCxnSpPr>
            <a:stCxn id="186" idx="0"/>
            <a:endCxn id="179" idx="2"/>
          </p:cNvCxnSpPr>
          <p:nvPr/>
        </p:nvCxnSpPr>
        <p:spPr>
          <a:xfrm rot="10800000">
            <a:off x="6762418" y="2051375"/>
            <a:ext cx="0" cy="3777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8" name="Google Shape;188;p22"/>
          <p:cNvCxnSpPr>
            <a:stCxn id="175" idx="2"/>
            <a:endCxn id="177" idx="0"/>
          </p:cNvCxnSpPr>
          <p:nvPr/>
        </p:nvCxnSpPr>
        <p:spPr>
          <a:xfrm>
            <a:off x="1076516" y="2829275"/>
            <a:ext cx="0" cy="4893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9" name="Google Shape;189;p22"/>
          <p:cNvCxnSpPr>
            <a:stCxn id="175" idx="0"/>
            <a:endCxn id="190" idx="2"/>
          </p:cNvCxnSpPr>
          <p:nvPr/>
        </p:nvCxnSpPr>
        <p:spPr>
          <a:xfrm flipH="1" rot="10800000">
            <a:off x="1076516" y="1901375"/>
            <a:ext cx="1227600" cy="5277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1" name="Google Shape;191;p22"/>
          <p:cNvCxnSpPr>
            <a:stCxn id="175" idx="0"/>
            <a:endCxn id="176" idx="2"/>
          </p:cNvCxnSpPr>
          <p:nvPr/>
        </p:nvCxnSpPr>
        <p:spPr>
          <a:xfrm rot="10800000">
            <a:off x="843416" y="1700375"/>
            <a:ext cx="233100" cy="7287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2" name="Google Shape;192;p22"/>
          <p:cNvCxnSpPr>
            <a:stCxn id="179" idx="3"/>
            <a:endCxn id="193" idx="1"/>
          </p:cNvCxnSpPr>
          <p:nvPr/>
        </p:nvCxnSpPr>
        <p:spPr>
          <a:xfrm>
            <a:off x="7401118" y="1851125"/>
            <a:ext cx="325200" cy="2388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4" name="Google Shape;194;p22"/>
          <p:cNvCxnSpPr>
            <a:stCxn id="179" idx="3"/>
            <a:endCxn id="180" idx="1"/>
          </p:cNvCxnSpPr>
          <p:nvPr/>
        </p:nvCxnSpPr>
        <p:spPr>
          <a:xfrm flipH="1" rot="10800000">
            <a:off x="7401118" y="1577825"/>
            <a:ext cx="325200" cy="2733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5" name="Google Shape;195;p22"/>
          <p:cNvCxnSpPr>
            <a:stCxn id="182" idx="0"/>
            <a:endCxn id="190" idx="2"/>
          </p:cNvCxnSpPr>
          <p:nvPr/>
        </p:nvCxnSpPr>
        <p:spPr>
          <a:xfrm rot="10800000">
            <a:off x="2304214" y="1901375"/>
            <a:ext cx="661800" cy="5277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6" name="Google Shape;196;p22"/>
          <p:cNvCxnSpPr>
            <a:stCxn id="177" idx="2"/>
            <a:endCxn id="197" idx="0"/>
          </p:cNvCxnSpPr>
          <p:nvPr/>
        </p:nvCxnSpPr>
        <p:spPr>
          <a:xfrm>
            <a:off x="1076518" y="3718625"/>
            <a:ext cx="0" cy="3948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8" name="Google Shape;198;p22"/>
          <p:cNvCxnSpPr>
            <a:stCxn id="182" idx="2"/>
            <a:endCxn id="199" idx="0"/>
          </p:cNvCxnSpPr>
          <p:nvPr/>
        </p:nvCxnSpPr>
        <p:spPr>
          <a:xfrm>
            <a:off x="2966014" y="2829275"/>
            <a:ext cx="0" cy="5277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0" name="Google Shape;200;p22"/>
          <p:cNvCxnSpPr>
            <a:stCxn id="178" idx="0"/>
            <a:endCxn id="180" idx="2"/>
          </p:cNvCxnSpPr>
          <p:nvPr/>
        </p:nvCxnSpPr>
        <p:spPr>
          <a:xfrm flipH="1" rot="10800000">
            <a:off x="5281893" y="1777925"/>
            <a:ext cx="3083400" cy="2629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1" name="Google Shape;201;p22"/>
          <p:cNvCxnSpPr>
            <a:stCxn id="178" idx="0"/>
            <a:endCxn id="193" idx="2"/>
          </p:cNvCxnSpPr>
          <p:nvPr/>
        </p:nvCxnSpPr>
        <p:spPr>
          <a:xfrm flipH="1" rot="10800000">
            <a:off x="5281893" y="2289725"/>
            <a:ext cx="3083400" cy="21180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2" name="Google Shape;202;p22"/>
          <p:cNvCxnSpPr>
            <a:stCxn id="178" idx="0"/>
            <a:endCxn id="179" idx="2"/>
          </p:cNvCxnSpPr>
          <p:nvPr/>
        </p:nvCxnSpPr>
        <p:spPr>
          <a:xfrm flipH="1" rot="10800000">
            <a:off x="5281893" y="2051225"/>
            <a:ext cx="1480500" cy="23565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3" name="Google Shape;203;p22"/>
          <p:cNvCxnSpPr>
            <a:stCxn id="178" idx="0"/>
            <a:endCxn id="186" idx="2"/>
          </p:cNvCxnSpPr>
          <p:nvPr/>
        </p:nvCxnSpPr>
        <p:spPr>
          <a:xfrm flipH="1" rot="10800000">
            <a:off x="5281893" y="2829425"/>
            <a:ext cx="1480500" cy="15783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4" name="Google Shape;204;p22"/>
          <p:cNvCxnSpPr>
            <a:stCxn id="178" idx="0"/>
            <a:endCxn id="183" idx="2"/>
          </p:cNvCxnSpPr>
          <p:nvPr/>
        </p:nvCxnSpPr>
        <p:spPr>
          <a:xfrm rot="10800000">
            <a:off x="4815993" y="2829425"/>
            <a:ext cx="465900" cy="15783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5" name="Google Shape;205;p22"/>
          <p:cNvCxnSpPr>
            <a:stCxn id="178" idx="0"/>
            <a:endCxn id="190" idx="2"/>
          </p:cNvCxnSpPr>
          <p:nvPr/>
        </p:nvCxnSpPr>
        <p:spPr>
          <a:xfrm rot="10800000">
            <a:off x="2304093" y="1901525"/>
            <a:ext cx="2977800" cy="25062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6" name="Google Shape;206;p22"/>
          <p:cNvCxnSpPr>
            <a:stCxn id="176" idx="2"/>
            <a:endCxn id="178" idx="0"/>
          </p:cNvCxnSpPr>
          <p:nvPr/>
        </p:nvCxnSpPr>
        <p:spPr>
          <a:xfrm>
            <a:off x="843484" y="1700375"/>
            <a:ext cx="4438500" cy="27075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7" name="Google Shape;207;p22"/>
          <p:cNvCxnSpPr>
            <a:stCxn id="175" idx="3"/>
            <a:endCxn id="178" idx="0"/>
          </p:cNvCxnSpPr>
          <p:nvPr/>
        </p:nvCxnSpPr>
        <p:spPr>
          <a:xfrm>
            <a:off x="1715216" y="2629175"/>
            <a:ext cx="3566700" cy="17787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8" name="Google Shape;208;p22"/>
          <p:cNvCxnSpPr>
            <a:stCxn id="178" idx="0"/>
            <a:endCxn id="177" idx="3"/>
          </p:cNvCxnSpPr>
          <p:nvPr/>
        </p:nvCxnSpPr>
        <p:spPr>
          <a:xfrm rot="10800000">
            <a:off x="1715193" y="3518525"/>
            <a:ext cx="3566700" cy="8892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9" name="Google Shape;209;p22"/>
          <p:cNvCxnSpPr>
            <a:stCxn id="178" idx="0"/>
            <a:endCxn id="197" idx="3"/>
          </p:cNvCxnSpPr>
          <p:nvPr/>
        </p:nvCxnSpPr>
        <p:spPr>
          <a:xfrm rot="10800000">
            <a:off x="1715193" y="4313525"/>
            <a:ext cx="3566700" cy="942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0" name="Google Shape;210;p22"/>
          <p:cNvCxnSpPr>
            <a:stCxn id="178" idx="0"/>
            <a:endCxn id="199" idx="2"/>
          </p:cNvCxnSpPr>
          <p:nvPr/>
        </p:nvCxnSpPr>
        <p:spPr>
          <a:xfrm rot="10800000">
            <a:off x="2965893" y="3757025"/>
            <a:ext cx="2316000" cy="6507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3" name="Google Shape;193;p22"/>
          <p:cNvSpPr txBox="1"/>
          <p:nvPr/>
        </p:nvSpPr>
        <p:spPr>
          <a:xfrm>
            <a:off x="7726443" y="1889675"/>
            <a:ext cx="1277400" cy="400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rotWithShape="0" algn="bl" dir="5400000" dist="19050">
              <a:schemeClr val="accent4">
                <a:alpha val="64999"/>
              </a:scheme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Gemaal</a:t>
            </a:r>
            <a:endParaRPr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6" name="Google Shape;186;p22"/>
          <p:cNvSpPr txBox="1"/>
          <p:nvPr/>
        </p:nvSpPr>
        <p:spPr>
          <a:xfrm>
            <a:off x="6123718" y="2429075"/>
            <a:ext cx="1277400" cy="400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rotWithShape="0" algn="bl" dir="5400000" dist="19050">
              <a:schemeClr val="accent4">
                <a:alpha val="64999"/>
              </a:scheme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Brug</a:t>
            </a:r>
            <a:endParaRPr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3" name="Google Shape;183;p22"/>
          <p:cNvSpPr txBox="1"/>
          <p:nvPr/>
        </p:nvSpPr>
        <p:spPr>
          <a:xfrm>
            <a:off x="4177193" y="2429075"/>
            <a:ext cx="1277400" cy="400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rotWithShape="0" algn="bl" dir="5400000" dist="19050">
              <a:schemeClr val="accent4">
                <a:alpha val="64999"/>
              </a:scheme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Straat</a:t>
            </a:r>
            <a:endParaRPr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0" name="Google Shape;190;p22"/>
          <p:cNvSpPr txBox="1"/>
          <p:nvPr/>
        </p:nvSpPr>
        <p:spPr>
          <a:xfrm>
            <a:off x="1665500" y="1501188"/>
            <a:ext cx="1277400" cy="400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rotWithShape="0" algn="bl" dir="5400000" dist="19050">
              <a:schemeClr val="accent4">
                <a:alpha val="64999"/>
              </a:scheme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Eigenaar</a:t>
            </a:r>
            <a:endParaRPr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9" name="Google Shape;199;p22"/>
          <p:cNvSpPr txBox="1"/>
          <p:nvPr/>
        </p:nvSpPr>
        <p:spPr>
          <a:xfrm>
            <a:off x="2327318" y="3356950"/>
            <a:ext cx="1277400" cy="400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rotWithShape="0" algn="bl" dir="5400000" dist="19050">
              <a:schemeClr val="accent4">
                <a:alpha val="64999"/>
              </a:scheme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Sectie</a:t>
            </a:r>
            <a:endParaRPr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7" name="Google Shape;197;p22"/>
          <p:cNvSpPr txBox="1"/>
          <p:nvPr/>
        </p:nvSpPr>
        <p:spPr>
          <a:xfrm>
            <a:off x="437818" y="4113350"/>
            <a:ext cx="1277400" cy="400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rotWithShape="0" algn="bl" dir="5400000" dist="19050">
              <a:schemeClr val="accent4">
                <a:alpha val="64999"/>
              </a:scheme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Wijk</a:t>
            </a:r>
            <a:endParaRPr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2" name="Google Shape;182;p22"/>
          <p:cNvSpPr txBox="1"/>
          <p:nvPr/>
        </p:nvSpPr>
        <p:spPr>
          <a:xfrm>
            <a:off x="2327314" y="2429075"/>
            <a:ext cx="1277400" cy="400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rotWithShape="0" algn="bl" dir="5400000" dist="19050">
              <a:schemeClr val="accent4">
                <a:alpha val="64999"/>
              </a:scheme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Perceel</a:t>
            </a:r>
            <a:endParaRPr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1" name="Google Shape;21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24450" y="3071075"/>
            <a:ext cx="1095000" cy="109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0202" y="3650827"/>
            <a:ext cx="1095000" cy="109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2"/>
          <p:cNvSpPr txBox="1"/>
          <p:nvPr/>
        </p:nvSpPr>
        <p:spPr>
          <a:xfrm>
            <a:off x="3473688" y="1436988"/>
            <a:ext cx="1277400" cy="4002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7150" rotWithShape="0" algn="bl" dir="5400000" dist="19050">
              <a:schemeClr val="accent4">
                <a:alpha val="64999"/>
              </a:scheme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Wikidata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4" name="Google Shape;214;p22"/>
          <p:cNvSpPr txBox="1"/>
          <p:nvPr/>
        </p:nvSpPr>
        <p:spPr>
          <a:xfrm>
            <a:off x="4883075" y="1137350"/>
            <a:ext cx="1277400" cy="4002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7150" rotWithShape="0" algn="bl" dir="5400000" dist="19050">
              <a:schemeClr val="accent4">
                <a:alpha val="64999"/>
              </a:scheme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BAG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15" name="Google Shape;215;p22"/>
          <p:cNvCxnSpPr>
            <a:stCxn id="213" idx="2"/>
            <a:endCxn id="183" idx="0"/>
          </p:cNvCxnSpPr>
          <p:nvPr/>
        </p:nvCxnSpPr>
        <p:spPr>
          <a:xfrm>
            <a:off x="4112388" y="1837188"/>
            <a:ext cx="703500" cy="5919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6" name="Google Shape;216;p22"/>
          <p:cNvCxnSpPr>
            <a:stCxn id="214" idx="2"/>
            <a:endCxn id="183" idx="0"/>
          </p:cNvCxnSpPr>
          <p:nvPr/>
        </p:nvCxnSpPr>
        <p:spPr>
          <a:xfrm flipH="1">
            <a:off x="4815875" y="1537550"/>
            <a:ext cx="705900" cy="8916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7" name="Google Shape;217;p22"/>
          <p:cNvCxnSpPr>
            <a:stCxn id="213" idx="1"/>
            <a:endCxn id="190" idx="3"/>
          </p:cNvCxnSpPr>
          <p:nvPr/>
        </p:nvCxnSpPr>
        <p:spPr>
          <a:xfrm flipH="1">
            <a:off x="2942988" y="1637088"/>
            <a:ext cx="530700" cy="642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3"/>
          <p:cNvSpPr txBox="1"/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Geo-temporele, semantische, gelinkte data</a:t>
            </a:r>
            <a:endParaRPr/>
          </a:p>
        </p:txBody>
      </p:sp>
      <p:pic>
        <p:nvPicPr>
          <p:cNvPr id="223" name="Google Shape;22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5738" y="1078200"/>
            <a:ext cx="7132531" cy="4065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4"/>
          <p:cNvSpPr txBox="1"/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Gouwedepot: 9,5 km archiefmateriaal</a:t>
            </a:r>
            <a:endParaRPr/>
          </a:p>
        </p:txBody>
      </p:sp>
      <p:pic>
        <p:nvPicPr>
          <p:cNvPr id="229" name="Google Shape;22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92175"/>
            <a:ext cx="9144002" cy="60960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0" name="Google Shape;230;p24"/>
          <p:cNvCxnSpPr>
            <a:stCxn id="229" idx="0"/>
          </p:cNvCxnSpPr>
          <p:nvPr/>
        </p:nvCxnSpPr>
        <p:spPr>
          <a:xfrm>
            <a:off x="4572001" y="892175"/>
            <a:ext cx="18900" cy="5337300"/>
          </a:xfrm>
          <a:prstGeom prst="straightConnector1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5"/>
          <p:cNvSpPr txBox="1"/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25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7" name="Google Shape;23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6"/>
          <p:cNvSpPr txBox="1"/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26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4" name="Google Shape;24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7"/>
          <p:cNvSpPr txBox="1"/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27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1" name="Google Shape;25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" y="0"/>
            <a:ext cx="914401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9"/>
          <p:cNvSpPr txBox="1"/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Tijdmachine infrastructuur</a:t>
            </a:r>
            <a:endParaRPr/>
          </a:p>
        </p:txBody>
      </p:sp>
      <p:pic>
        <p:nvPicPr>
          <p:cNvPr id="269" name="Google Shape;26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78200"/>
            <a:ext cx="9144002" cy="3743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/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Slappe bodem bedreigt historisch Gouda en veengebieden - Nederlands  Dagblad. De kwaliteitskrant van christelijk Nederland" id="70" name="Google Shape;7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38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0"/>
          <p:cNvSpPr txBox="1"/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Tijdmachine infrastructuur</a:t>
            </a:r>
            <a:endParaRPr/>
          </a:p>
        </p:txBody>
      </p:sp>
      <p:pic>
        <p:nvPicPr>
          <p:cNvPr id="275" name="Google Shape;275;p30"/>
          <p:cNvPicPr preferRelativeResize="0"/>
          <p:nvPr/>
        </p:nvPicPr>
        <p:blipFill rotWithShape="1">
          <a:blip r:embed="rId3">
            <a:alphaModFix/>
          </a:blip>
          <a:srcRect b="-12968" l="0" r="-4997" t="0"/>
          <a:stretch/>
        </p:blipFill>
        <p:spPr>
          <a:xfrm>
            <a:off x="264725" y="1129012"/>
            <a:ext cx="6951998" cy="32399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76" name="Google Shape;27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7550" y="1452900"/>
            <a:ext cx="6982200" cy="32399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1"/>
          <p:cNvSpPr txBox="1"/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Onderzoek en producten</a:t>
            </a:r>
            <a:endParaRPr/>
          </a:p>
        </p:txBody>
      </p:sp>
      <p:pic>
        <p:nvPicPr>
          <p:cNvPr id="282" name="Google Shape;282;p31"/>
          <p:cNvPicPr preferRelativeResize="0"/>
          <p:nvPr/>
        </p:nvPicPr>
        <p:blipFill rotWithShape="1">
          <a:blip r:embed="rId3">
            <a:alphaModFix/>
          </a:blip>
          <a:srcRect b="0" l="0" r="0" t="3790"/>
          <a:stretch/>
        </p:blipFill>
        <p:spPr>
          <a:xfrm>
            <a:off x="-1034462" y="950000"/>
            <a:ext cx="11212923" cy="3934824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1"/>
          <p:cNvSpPr txBox="1"/>
          <p:nvPr/>
        </p:nvSpPr>
        <p:spPr>
          <a:xfrm>
            <a:off x="586350" y="4884825"/>
            <a:ext cx="7971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Gezicht op Gouda vanaf de overzijde van de Hollandse IJssel, door Aert van Waes (1644)</a:t>
            </a:r>
            <a:endParaRPr sz="1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2"/>
          <p:cNvSpPr txBox="1"/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Onderzoek en producten</a:t>
            </a:r>
            <a:endParaRPr/>
          </a:p>
        </p:txBody>
      </p:sp>
      <p:pic>
        <p:nvPicPr>
          <p:cNvPr id="289" name="Google Shape;289;p32"/>
          <p:cNvPicPr preferRelativeResize="0"/>
          <p:nvPr/>
        </p:nvPicPr>
        <p:blipFill rotWithShape="1">
          <a:blip r:embed="rId3">
            <a:alphaModFix/>
          </a:blip>
          <a:srcRect b="1870" l="0" r="1029" t="14636"/>
          <a:stretch/>
        </p:blipFill>
        <p:spPr>
          <a:xfrm>
            <a:off x="-502200" y="885825"/>
            <a:ext cx="10148398" cy="402135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2"/>
          <p:cNvSpPr txBox="1"/>
          <p:nvPr/>
        </p:nvSpPr>
        <p:spPr>
          <a:xfrm>
            <a:off x="0" y="4869075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1000">
                <a:solidFill>
                  <a:schemeClr val="dk2"/>
                </a:solidFill>
              </a:rPr>
              <a:t>Plattegrond van Gouda, vervaardigd door Claes Jansz. Visscher (II) tussen 1612 en 1648.</a:t>
            </a:r>
            <a:endParaRPr sz="1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3"/>
          <p:cNvSpPr txBox="1"/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Onderzoek en producten</a:t>
            </a:r>
            <a:endParaRPr/>
          </a:p>
        </p:txBody>
      </p:sp>
      <p:pic>
        <p:nvPicPr>
          <p:cNvPr id="296" name="Google Shape;296;p33"/>
          <p:cNvPicPr preferRelativeResize="0"/>
          <p:nvPr/>
        </p:nvPicPr>
        <p:blipFill rotWithShape="1">
          <a:blip r:embed="rId3">
            <a:alphaModFix/>
          </a:blip>
          <a:srcRect b="0" l="0" r="0" t="9107"/>
          <a:stretch/>
        </p:blipFill>
        <p:spPr>
          <a:xfrm>
            <a:off x="0" y="867737"/>
            <a:ext cx="9143999" cy="427576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4"/>
          <p:cNvSpPr txBox="1"/>
          <p:nvPr>
            <p:ph type="title"/>
          </p:nvPr>
        </p:nvSpPr>
        <p:spPr>
          <a:xfrm>
            <a:off x="498150" y="2218050"/>
            <a:ext cx="8147700" cy="70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Onderzoek en producten</a:t>
            </a:r>
            <a:endParaRPr/>
          </a:p>
        </p:txBody>
      </p:sp>
      <p:pic>
        <p:nvPicPr>
          <p:cNvPr id="303" name="Google Shape;30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5"/>
          <p:cNvSpPr txBox="1"/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Onderzoek en producten</a:t>
            </a:r>
            <a:endParaRPr/>
          </a:p>
        </p:txBody>
      </p:sp>
      <p:pic>
        <p:nvPicPr>
          <p:cNvPr id="312" name="Google Shape;31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8450" y="1078200"/>
            <a:ext cx="3521299" cy="406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500" y="1078200"/>
            <a:ext cx="4016900" cy="3691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414926" cy="5295899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6"/>
          <p:cNvSpPr txBox="1"/>
          <p:nvPr/>
        </p:nvSpPr>
        <p:spPr>
          <a:xfrm>
            <a:off x="0" y="4286250"/>
            <a:ext cx="9144000" cy="11697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32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www.goudatijdmachine.nl</a:t>
            </a:r>
            <a:br>
              <a:rPr lang="nl" sz="32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320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3"/>
          <p:cNvSpPr txBox="1"/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3"/>
          <p:cNvSpPr txBox="1"/>
          <p:nvPr/>
        </p:nvSpPr>
        <p:spPr>
          <a:xfrm>
            <a:off x="0" y="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https://www.goudatijdmachine.nl/presentatie-20230216/</a:t>
            </a:r>
            <a:endParaRPr/>
          </a:p>
        </p:txBody>
      </p:sp>
      <p:pic>
        <p:nvPicPr>
          <p:cNvPr id="78" name="Google Shape;7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31427"/>
            <a:ext cx="9144001" cy="60267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4"/>
          <p:cNvSpPr txBox="1"/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Dikte van het archeologische pakket</a:t>
            </a:r>
            <a:endParaRPr/>
          </a:p>
        </p:txBody>
      </p:sp>
      <p:pic>
        <p:nvPicPr>
          <p:cNvPr id="84" name="Google Shape;84;p14"/>
          <p:cNvPicPr preferRelativeResize="0"/>
          <p:nvPr/>
        </p:nvPicPr>
        <p:blipFill rotWithShape="1">
          <a:blip r:embed="rId3">
            <a:alphaModFix/>
          </a:blip>
          <a:srcRect b="6174" l="0" r="0" t="5485"/>
          <a:stretch/>
        </p:blipFill>
        <p:spPr>
          <a:xfrm>
            <a:off x="1814850" y="888375"/>
            <a:ext cx="4658524" cy="4373149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4"/>
          <p:cNvSpPr txBox="1"/>
          <p:nvPr/>
        </p:nvSpPr>
        <p:spPr>
          <a:xfrm>
            <a:off x="6554100" y="3994400"/>
            <a:ext cx="2589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hoe roder,</a:t>
            </a:r>
            <a:endParaRPr sz="2000">
              <a:solidFill>
                <a:srgbClr val="543B3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hoe meer ophoging</a:t>
            </a:r>
            <a:endParaRPr sz="2000">
              <a:solidFill>
                <a:srgbClr val="543B3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/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Uit de S</a:t>
            </a:r>
            <a:r>
              <a:rPr lang="nl"/>
              <a:t>tadsrekeningen</a:t>
            </a:r>
            <a:endParaRPr/>
          </a:p>
        </p:txBody>
      </p:sp>
      <p:sp>
        <p:nvSpPr>
          <p:cNvPr id="91" name="Google Shape;91;p15"/>
          <p:cNvSpPr txBox="1"/>
          <p:nvPr/>
        </p:nvSpPr>
        <p:spPr>
          <a:xfrm>
            <a:off x="193950" y="1273650"/>
            <a:ext cx="8756100" cy="24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Calibri"/>
              <a:buChar char="●"/>
            </a:pPr>
            <a:r>
              <a:rPr lang="nl" sz="2800">
                <a:latin typeface="Calibri"/>
                <a:ea typeface="Calibri"/>
                <a:cs typeface="Calibri"/>
                <a:sym typeface="Calibri"/>
              </a:rPr>
              <a:t>Huysraet     				22 karren vervoeren			41v  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Calibri"/>
              <a:buChar char="●"/>
            </a:pPr>
            <a:r>
              <a:rPr lang="nl" sz="2800">
                <a:latin typeface="Calibri"/>
                <a:ea typeface="Calibri"/>
                <a:cs typeface="Calibri"/>
                <a:sym typeface="Calibri"/>
              </a:rPr>
              <a:t>Huysraet karreman  	8 karren zand brengen </a:t>
            </a:r>
            <a:br>
              <a:rPr lang="nl" sz="2800">
                <a:latin typeface="Calibri"/>
                <a:ea typeface="Calibri"/>
                <a:cs typeface="Calibri"/>
                <a:sym typeface="Calibri"/>
              </a:rPr>
            </a:br>
            <a:r>
              <a:rPr lang="nl" sz="2800">
                <a:latin typeface="Calibri"/>
                <a:ea typeface="Calibri"/>
                <a:cs typeface="Calibri"/>
                <a:sym typeface="Calibri"/>
              </a:rPr>
              <a:t>							naar Simon Judenstraat</a:t>
            </a:r>
            <a:br>
              <a:rPr lang="nl" sz="2800">
                <a:latin typeface="Calibri"/>
                <a:ea typeface="Calibri"/>
                <a:cs typeface="Calibri"/>
                <a:sym typeface="Calibri"/>
              </a:rPr>
            </a:br>
            <a:r>
              <a:rPr lang="nl" sz="2800">
                <a:latin typeface="Calibri"/>
                <a:ea typeface="Calibri"/>
                <a:cs typeface="Calibri"/>
                <a:sym typeface="Calibri"/>
              </a:rPr>
              <a:t>							(Kuiperstraat)  					41v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5"/>
          <p:cNvSpPr txBox="1"/>
          <p:nvPr/>
        </p:nvSpPr>
        <p:spPr>
          <a:xfrm>
            <a:off x="0" y="4070325"/>
            <a:ext cx="9144000" cy="83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100"/>
              <a:t>Bron: SAMH, t</a:t>
            </a:r>
            <a:r>
              <a:rPr lang="nl" sz="2100"/>
              <a:t>oegangsnummer 0001-1188, Rekeningen van inkomsten en uitgaven van de tresoriers respectievelijk tresorier-ontvanger(s), 1531</a:t>
            </a:r>
            <a:endParaRPr sz="15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 txBox="1"/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Oorzaak</a:t>
            </a:r>
            <a:endParaRPr/>
          </a:p>
        </p:txBody>
      </p:sp>
      <p:sp>
        <p:nvSpPr>
          <p:cNvPr id="98" name="Google Shape;98;p16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900"/>
              <a:t>  </a:t>
            </a:r>
            <a:r>
              <a:rPr lang="nl" sz="2000"/>
              <a:t>   </a:t>
            </a:r>
            <a:r>
              <a:rPr b="1" lang="nl" sz="2000">
                <a:solidFill>
                  <a:schemeClr val="dk1"/>
                </a:solidFill>
              </a:rPr>
              <a:t>In historisch perspectief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900"/>
          </a:p>
        </p:txBody>
      </p:sp>
      <p:pic>
        <p:nvPicPr>
          <p:cNvPr id="99" name="Google Shape;99;p16"/>
          <p:cNvPicPr preferRelativeResize="0"/>
          <p:nvPr/>
        </p:nvPicPr>
        <p:blipFill rotWithShape="1">
          <a:blip r:embed="rId3">
            <a:alphaModFix/>
          </a:blip>
          <a:srcRect b="6086" l="2305" r="1244" t="24347"/>
          <a:stretch/>
        </p:blipFill>
        <p:spPr>
          <a:xfrm>
            <a:off x="4762500" y="1219200"/>
            <a:ext cx="4047851" cy="34260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descr="Circle Clipart Transparent" id="100" name="Google Shape;100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08125" y="2317351"/>
            <a:ext cx="1456800" cy="59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6"/>
          <p:cNvSpPr txBox="1"/>
          <p:nvPr/>
        </p:nvSpPr>
        <p:spPr>
          <a:xfrm>
            <a:off x="742050" y="2240275"/>
            <a:ext cx="3000000" cy="492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nl" sz="20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Verstening</a:t>
            </a:r>
            <a:endParaRPr sz="1600">
              <a:solidFill>
                <a:schemeClr val="dk2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02" name="Google Shape;102;p16"/>
          <p:cNvSpPr txBox="1"/>
          <p:nvPr/>
        </p:nvSpPr>
        <p:spPr>
          <a:xfrm>
            <a:off x="742050" y="3219450"/>
            <a:ext cx="3000000" cy="492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nl" sz="20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Verdichting</a:t>
            </a:r>
            <a:endParaRPr sz="1600">
              <a:solidFill>
                <a:schemeClr val="dk2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/>
          <p:nvPr>
            <p:ph type="title"/>
          </p:nvPr>
        </p:nvSpPr>
        <p:spPr>
          <a:xfrm>
            <a:off x="308600" y="66000"/>
            <a:ext cx="8581200" cy="70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Van een groep enthousiastelingen …</a:t>
            </a:r>
            <a:endParaRPr/>
          </a:p>
        </p:txBody>
      </p:sp>
      <p:pic>
        <p:nvPicPr>
          <p:cNvPr id="108" name="Google Shape;10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8805" y="773400"/>
            <a:ext cx="6471444" cy="4370100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5400000" dist="571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/>
          <p:nvPr>
            <p:ph type="title"/>
          </p:nvPr>
        </p:nvSpPr>
        <p:spPr>
          <a:xfrm>
            <a:off x="556250" y="66000"/>
            <a:ext cx="8333400" cy="70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… naar een s</a:t>
            </a:r>
            <a:r>
              <a:rPr lang="nl"/>
              <a:t>amenwerkingsovereenkomst</a:t>
            </a:r>
            <a:endParaRPr/>
          </a:p>
        </p:txBody>
      </p:sp>
      <p:pic>
        <p:nvPicPr>
          <p:cNvPr id="114" name="Google Shape;11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3136" y="1028661"/>
            <a:ext cx="1543068" cy="1543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7809" y="989900"/>
            <a:ext cx="1543066" cy="1543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4400" y="2464900"/>
            <a:ext cx="7315200" cy="24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/>
          <p:nvPr/>
        </p:nvSpPr>
        <p:spPr>
          <a:xfrm>
            <a:off x="832550" y="1398400"/>
            <a:ext cx="7613100" cy="29985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9"/>
          <p:cNvSpPr txBox="1"/>
          <p:nvPr>
            <p:ph type="title"/>
          </p:nvPr>
        </p:nvSpPr>
        <p:spPr>
          <a:xfrm>
            <a:off x="742050" y="66000"/>
            <a:ext cx="8147700" cy="70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… met een projectorganisatie</a:t>
            </a:r>
            <a:endParaRPr/>
          </a:p>
        </p:txBody>
      </p:sp>
      <p:grpSp>
        <p:nvGrpSpPr>
          <p:cNvPr id="123" name="Google Shape;123;p19"/>
          <p:cNvGrpSpPr/>
          <p:nvPr/>
        </p:nvGrpSpPr>
        <p:grpSpPr>
          <a:xfrm>
            <a:off x="3880550" y="1507700"/>
            <a:ext cx="2914800" cy="1181413"/>
            <a:chOff x="3774725" y="2014300"/>
            <a:chExt cx="2914800" cy="1181413"/>
          </a:xfrm>
        </p:grpSpPr>
        <p:sp>
          <p:nvSpPr>
            <p:cNvPr id="124" name="Google Shape;124;p19"/>
            <p:cNvSpPr txBox="1"/>
            <p:nvPr/>
          </p:nvSpPr>
          <p:spPr>
            <a:xfrm>
              <a:off x="3774725" y="2753213"/>
              <a:ext cx="1538100" cy="442500"/>
            </a:xfrm>
            <a:prstGeom prst="rect">
              <a:avLst/>
            </a:prstGeom>
            <a:solidFill>
              <a:schemeClr val="dk1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Driehoek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5" name="Google Shape;125;p19"/>
            <p:cNvSpPr/>
            <p:nvPr/>
          </p:nvSpPr>
          <p:spPr>
            <a:xfrm>
              <a:off x="3774725" y="2753200"/>
              <a:ext cx="1538100" cy="52800"/>
            </a:xfrm>
            <a:prstGeom prst="rect">
              <a:avLst/>
            </a:prstGeom>
            <a:solidFill>
              <a:srgbClr val="FFFFFF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9"/>
            <p:cNvSpPr txBox="1"/>
            <p:nvPr/>
          </p:nvSpPr>
          <p:spPr>
            <a:xfrm>
              <a:off x="3774725" y="2014300"/>
              <a:ext cx="29148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-147149" lvl="0" marL="89999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900"/>
                <a:buFont typeface="Open Sans"/>
                <a:buChar char="●"/>
              </a:pPr>
              <a:r>
                <a:rPr lang="nl" sz="900">
                  <a:solidFill>
                    <a:srgbClr val="543B3B"/>
                  </a:solidFill>
                  <a:latin typeface="Open Sans"/>
                  <a:ea typeface="Open Sans"/>
                  <a:cs typeface="Open Sans"/>
                  <a:sym typeface="Open Sans"/>
                </a:rPr>
                <a:t>Coretta Bakker (directeur SAMH)</a:t>
              </a:r>
              <a:endParaRPr sz="90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-147149" lvl="0" marL="89999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900"/>
                <a:buFont typeface="Open Sans"/>
                <a:buChar char="●"/>
              </a:pPr>
              <a:r>
                <a:rPr lang="nl" sz="900">
                  <a:solidFill>
                    <a:srgbClr val="543B3B"/>
                  </a:solidFill>
                  <a:latin typeface="Open Sans"/>
                  <a:ea typeface="Open Sans"/>
                  <a:cs typeface="Open Sans"/>
                  <a:sym typeface="Open Sans"/>
                </a:rPr>
                <a:t>Marilou Remmelts (bestuurslid van Die Goude)</a:t>
              </a:r>
              <a:endParaRPr sz="90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-147149" lvl="0" marL="89999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900"/>
                <a:buFont typeface="Open Sans"/>
                <a:buChar char="●"/>
              </a:pPr>
              <a:r>
                <a:rPr lang="nl" sz="900">
                  <a:solidFill>
                    <a:srgbClr val="543B3B"/>
                  </a:solidFill>
                  <a:latin typeface="Open Sans"/>
                  <a:ea typeface="Open Sans"/>
                  <a:cs typeface="Open Sans"/>
                  <a:sym typeface="Open Sans"/>
                </a:rPr>
                <a:t>Peter Kuppen (projectleider)</a:t>
              </a:r>
              <a:endParaRPr sz="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27" name="Google Shape;127;p19"/>
          <p:cNvGrpSpPr/>
          <p:nvPr/>
        </p:nvGrpSpPr>
        <p:grpSpPr>
          <a:xfrm>
            <a:off x="1187400" y="3097838"/>
            <a:ext cx="1538100" cy="1181413"/>
            <a:chOff x="1187400" y="3555038"/>
            <a:chExt cx="1538100" cy="1181413"/>
          </a:xfrm>
        </p:grpSpPr>
        <p:sp>
          <p:nvSpPr>
            <p:cNvPr id="128" name="Google Shape;128;p19"/>
            <p:cNvSpPr txBox="1"/>
            <p:nvPr/>
          </p:nvSpPr>
          <p:spPr>
            <a:xfrm>
              <a:off x="1187400" y="3555038"/>
              <a:ext cx="1538100" cy="442500"/>
            </a:xfrm>
            <a:prstGeom prst="rect">
              <a:avLst/>
            </a:prstGeom>
            <a:solidFill>
              <a:schemeClr val="dk1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Digitalisering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9" name="Google Shape;129;p19"/>
            <p:cNvSpPr/>
            <p:nvPr/>
          </p:nvSpPr>
          <p:spPr>
            <a:xfrm>
              <a:off x="1187400" y="3555100"/>
              <a:ext cx="1538100" cy="52800"/>
            </a:xfrm>
            <a:prstGeom prst="rect">
              <a:avLst/>
            </a:prstGeom>
            <a:solidFill>
              <a:srgbClr val="FFFFFF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19"/>
            <p:cNvSpPr txBox="1"/>
            <p:nvPr/>
          </p:nvSpPr>
          <p:spPr>
            <a:xfrm>
              <a:off x="1187400" y="3997550"/>
              <a:ext cx="15381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-147149" lvl="0" marL="89999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900"/>
                <a:buFont typeface="Open Sans"/>
                <a:buChar char="●"/>
              </a:pPr>
              <a:r>
                <a:rPr lang="nl" sz="900">
                  <a:solidFill>
                    <a:srgbClr val="543B3B"/>
                  </a:solidFill>
                  <a:latin typeface="Open Sans"/>
                  <a:ea typeface="Open Sans"/>
                  <a:cs typeface="Open Sans"/>
                  <a:sym typeface="Open Sans"/>
                </a:rPr>
                <a:t>Marianne van der Veer</a:t>
              </a:r>
              <a:endParaRPr sz="90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-147149" lvl="0" marL="89999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900"/>
                <a:buFont typeface="Open Sans"/>
                <a:buChar char="●"/>
              </a:pPr>
              <a:r>
                <a:rPr lang="nl" sz="900">
                  <a:solidFill>
                    <a:srgbClr val="543B3B"/>
                  </a:solidFill>
                  <a:latin typeface="Open Sans"/>
                  <a:ea typeface="Open Sans"/>
                  <a:cs typeface="Open Sans"/>
                  <a:sym typeface="Open Sans"/>
                </a:rPr>
                <a:t>Marcel van Dasselaar</a:t>
              </a:r>
              <a:endParaRPr sz="90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-147149" lvl="0" marL="89999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900"/>
                <a:buFont typeface="Open Sans"/>
                <a:buChar char="●"/>
              </a:pPr>
              <a:r>
                <a:rPr lang="nl" sz="900">
                  <a:solidFill>
                    <a:srgbClr val="543B3B"/>
                  </a:solidFill>
                  <a:latin typeface="Open Sans"/>
                  <a:ea typeface="Open Sans"/>
                  <a:cs typeface="Open Sans"/>
                  <a:sym typeface="Open Sans"/>
                </a:rPr>
                <a:t>Cor Revet</a:t>
              </a:r>
              <a:endParaRPr sz="12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31" name="Google Shape;131;p19"/>
          <p:cNvGrpSpPr/>
          <p:nvPr/>
        </p:nvGrpSpPr>
        <p:grpSpPr>
          <a:xfrm>
            <a:off x="2954100" y="3097838"/>
            <a:ext cx="1538100" cy="973513"/>
            <a:chOff x="2877900" y="3555038"/>
            <a:chExt cx="1538100" cy="973513"/>
          </a:xfrm>
        </p:grpSpPr>
        <p:sp>
          <p:nvSpPr>
            <p:cNvPr id="132" name="Google Shape;132;p19"/>
            <p:cNvSpPr txBox="1"/>
            <p:nvPr/>
          </p:nvSpPr>
          <p:spPr>
            <a:xfrm>
              <a:off x="2877900" y="3555038"/>
              <a:ext cx="1538100" cy="442500"/>
            </a:xfrm>
            <a:prstGeom prst="rect">
              <a:avLst/>
            </a:prstGeom>
            <a:solidFill>
              <a:schemeClr val="dk1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ICT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3" name="Google Shape;133;p19"/>
            <p:cNvSpPr/>
            <p:nvPr/>
          </p:nvSpPr>
          <p:spPr>
            <a:xfrm>
              <a:off x="2877900" y="3555100"/>
              <a:ext cx="1538100" cy="52800"/>
            </a:xfrm>
            <a:prstGeom prst="rect">
              <a:avLst/>
            </a:prstGeom>
            <a:solidFill>
              <a:srgbClr val="FFFFFF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19"/>
            <p:cNvSpPr txBox="1"/>
            <p:nvPr/>
          </p:nvSpPr>
          <p:spPr>
            <a:xfrm>
              <a:off x="2877900" y="3997550"/>
              <a:ext cx="1538100" cy="5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-147149" lvl="0" marL="89999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900"/>
                <a:buFont typeface="Open Sans"/>
                <a:buChar char="●"/>
              </a:pPr>
              <a:r>
                <a:rPr lang="nl" sz="900">
                  <a:solidFill>
                    <a:srgbClr val="543B3B"/>
                  </a:solidFill>
                  <a:latin typeface="Open Sans"/>
                  <a:ea typeface="Open Sans"/>
                  <a:cs typeface="Open Sans"/>
                  <a:sym typeface="Open Sans"/>
                </a:rPr>
                <a:t>Bob Coret</a:t>
              </a:r>
              <a:endParaRPr sz="90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-147149" lvl="0" marL="89999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900"/>
                <a:buFont typeface="Open Sans"/>
                <a:buChar char="●"/>
              </a:pPr>
              <a:r>
                <a:rPr lang="nl" sz="900">
                  <a:solidFill>
                    <a:srgbClr val="543B3B"/>
                  </a:solidFill>
                  <a:latin typeface="Open Sans"/>
                  <a:ea typeface="Open Sans"/>
                  <a:cs typeface="Open Sans"/>
                  <a:sym typeface="Open Sans"/>
                </a:rPr>
                <a:t>Erik Kooistra</a:t>
              </a:r>
              <a:endParaRPr sz="90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35" name="Google Shape;135;p19"/>
          <p:cNvGrpSpPr/>
          <p:nvPr/>
        </p:nvGrpSpPr>
        <p:grpSpPr>
          <a:xfrm>
            <a:off x="4728000" y="3097838"/>
            <a:ext cx="1538100" cy="973513"/>
            <a:chOff x="4728000" y="3555038"/>
            <a:chExt cx="1538100" cy="973513"/>
          </a:xfrm>
        </p:grpSpPr>
        <p:sp>
          <p:nvSpPr>
            <p:cNvPr id="136" name="Google Shape;136;p19"/>
            <p:cNvSpPr txBox="1"/>
            <p:nvPr/>
          </p:nvSpPr>
          <p:spPr>
            <a:xfrm>
              <a:off x="4728000" y="3555038"/>
              <a:ext cx="1538100" cy="442500"/>
            </a:xfrm>
            <a:prstGeom prst="rect">
              <a:avLst/>
            </a:prstGeom>
            <a:solidFill>
              <a:schemeClr val="dk1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Onderzoek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7" name="Google Shape;137;p19"/>
            <p:cNvSpPr/>
            <p:nvPr/>
          </p:nvSpPr>
          <p:spPr>
            <a:xfrm>
              <a:off x="4728000" y="3555100"/>
              <a:ext cx="1538100" cy="52800"/>
            </a:xfrm>
            <a:prstGeom prst="rect">
              <a:avLst/>
            </a:prstGeom>
            <a:solidFill>
              <a:srgbClr val="FFFFFF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9"/>
            <p:cNvSpPr txBox="1"/>
            <p:nvPr/>
          </p:nvSpPr>
          <p:spPr>
            <a:xfrm>
              <a:off x="4728000" y="3997550"/>
              <a:ext cx="1538100" cy="5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-147149" lvl="0" marL="89999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900"/>
                <a:buFont typeface="Open Sans"/>
                <a:buChar char="●"/>
              </a:pPr>
              <a:r>
                <a:rPr lang="nl" sz="900">
                  <a:solidFill>
                    <a:srgbClr val="543B3B"/>
                  </a:solidFill>
                  <a:latin typeface="Open Sans"/>
                  <a:ea typeface="Open Sans"/>
                  <a:cs typeface="Open Sans"/>
                  <a:sym typeface="Open Sans"/>
                </a:rPr>
                <a:t>Bianca van den Berg</a:t>
              </a:r>
              <a:endParaRPr sz="90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-147149" lvl="0" marL="89999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900"/>
                <a:buFont typeface="Open Sans"/>
                <a:buChar char="●"/>
              </a:pPr>
              <a:r>
                <a:rPr lang="nl" sz="900">
                  <a:solidFill>
                    <a:srgbClr val="543B3B"/>
                  </a:solidFill>
                  <a:latin typeface="Open Sans"/>
                  <a:ea typeface="Open Sans"/>
                  <a:cs typeface="Open Sans"/>
                  <a:sym typeface="Open Sans"/>
                </a:rPr>
                <a:t>Marilou Remmelts</a:t>
              </a:r>
              <a:endParaRPr sz="90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39" name="Google Shape;139;p19"/>
          <p:cNvGrpSpPr/>
          <p:nvPr/>
        </p:nvGrpSpPr>
        <p:grpSpPr>
          <a:xfrm>
            <a:off x="6494700" y="3097825"/>
            <a:ext cx="1538100" cy="973525"/>
            <a:chOff x="6418500" y="3555025"/>
            <a:chExt cx="1538100" cy="973525"/>
          </a:xfrm>
        </p:grpSpPr>
        <p:sp>
          <p:nvSpPr>
            <p:cNvPr id="140" name="Google Shape;140;p19"/>
            <p:cNvSpPr txBox="1"/>
            <p:nvPr/>
          </p:nvSpPr>
          <p:spPr>
            <a:xfrm>
              <a:off x="6418500" y="3555038"/>
              <a:ext cx="1538100" cy="442500"/>
            </a:xfrm>
            <a:prstGeom prst="rect">
              <a:avLst/>
            </a:prstGeom>
            <a:solidFill>
              <a:schemeClr val="dk1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Producten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1" name="Google Shape;141;p19"/>
            <p:cNvSpPr/>
            <p:nvPr/>
          </p:nvSpPr>
          <p:spPr>
            <a:xfrm>
              <a:off x="6418500" y="3555025"/>
              <a:ext cx="1538100" cy="52800"/>
            </a:xfrm>
            <a:prstGeom prst="rect">
              <a:avLst/>
            </a:prstGeom>
            <a:solidFill>
              <a:srgbClr val="FFFFFF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9"/>
            <p:cNvSpPr txBox="1"/>
            <p:nvPr/>
          </p:nvSpPr>
          <p:spPr>
            <a:xfrm>
              <a:off x="6418500" y="3997550"/>
              <a:ext cx="1538100" cy="5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-147149" lvl="0" marL="89999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900"/>
                <a:buFont typeface="Open Sans"/>
                <a:buChar char="●"/>
              </a:pPr>
              <a:r>
                <a:rPr lang="nl" sz="900">
                  <a:solidFill>
                    <a:srgbClr val="543B3B"/>
                  </a:solidFill>
                  <a:latin typeface="Open Sans"/>
                  <a:ea typeface="Open Sans"/>
                  <a:cs typeface="Open Sans"/>
                  <a:sym typeface="Open Sans"/>
                </a:rPr>
                <a:t>Henkjan Sprokholt</a:t>
              </a:r>
              <a:endParaRPr sz="90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-147149" lvl="0" marL="89999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900"/>
                <a:buFont typeface="Open Sans"/>
                <a:buChar char="●"/>
              </a:pPr>
              <a:r>
                <a:rPr lang="nl" sz="900">
                  <a:solidFill>
                    <a:srgbClr val="543B3B"/>
                  </a:solidFill>
                  <a:latin typeface="Open Sans"/>
                  <a:ea typeface="Open Sans"/>
                  <a:cs typeface="Open Sans"/>
                  <a:sym typeface="Open Sans"/>
                </a:rPr>
                <a:t>Peter Kuppen</a:t>
              </a:r>
              <a:endParaRPr sz="90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cxnSp>
        <p:nvCxnSpPr>
          <p:cNvPr id="143" name="Google Shape;143;p19"/>
          <p:cNvCxnSpPr>
            <a:stCxn id="124" idx="2"/>
            <a:endCxn id="129" idx="0"/>
          </p:cNvCxnSpPr>
          <p:nvPr/>
        </p:nvCxnSpPr>
        <p:spPr>
          <a:xfrm rot="5400000">
            <a:off x="3098600" y="1547013"/>
            <a:ext cx="408900" cy="2693100"/>
          </a:xfrm>
          <a:prstGeom prst="bentConnector3">
            <a:avLst>
              <a:gd fmla="val 49986" name="adj1"/>
            </a:avLst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4" name="Google Shape;144;p19"/>
          <p:cNvCxnSpPr>
            <a:stCxn id="124" idx="2"/>
            <a:endCxn id="133" idx="0"/>
          </p:cNvCxnSpPr>
          <p:nvPr/>
        </p:nvCxnSpPr>
        <p:spPr>
          <a:xfrm rot="5400000">
            <a:off x="3981950" y="2430363"/>
            <a:ext cx="408900" cy="926400"/>
          </a:xfrm>
          <a:prstGeom prst="bentConnector3">
            <a:avLst>
              <a:gd fmla="val 49986" name="adj1"/>
            </a:avLst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5" name="Google Shape;145;p19"/>
          <p:cNvCxnSpPr>
            <a:stCxn id="124" idx="2"/>
            <a:endCxn id="137" idx="0"/>
          </p:cNvCxnSpPr>
          <p:nvPr/>
        </p:nvCxnSpPr>
        <p:spPr>
          <a:xfrm flipH="1" rot="-5400000">
            <a:off x="4868900" y="2469813"/>
            <a:ext cx="408900" cy="847500"/>
          </a:xfrm>
          <a:prstGeom prst="bentConnector3">
            <a:avLst>
              <a:gd fmla="val 49986" name="adj1"/>
            </a:avLst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6" name="Google Shape;146;p19"/>
          <p:cNvCxnSpPr>
            <a:stCxn id="124" idx="2"/>
            <a:endCxn id="141" idx="0"/>
          </p:cNvCxnSpPr>
          <p:nvPr/>
        </p:nvCxnSpPr>
        <p:spPr>
          <a:xfrm flipH="1" rot="-5400000">
            <a:off x="5752400" y="1586313"/>
            <a:ext cx="408600" cy="2614200"/>
          </a:xfrm>
          <a:prstGeom prst="bentConnector3">
            <a:avLst>
              <a:gd fmla="val 50014" name="adj1"/>
            </a:avLst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7" name="Google Shape;147;p19"/>
          <p:cNvSpPr txBox="1"/>
          <p:nvPr/>
        </p:nvSpPr>
        <p:spPr>
          <a:xfrm>
            <a:off x="1135925" y="1683575"/>
            <a:ext cx="2335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2800">
                <a:solidFill>
                  <a:srgbClr val="B6D7A8"/>
                </a:solidFill>
                <a:latin typeface="Open Sans"/>
                <a:ea typeface="Open Sans"/>
                <a:cs typeface="Open Sans"/>
                <a:sym typeface="Open Sans"/>
              </a:rPr>
              <a:t>Kerngroep</a:t>
            </a:r>
            <a:endParaRPr b="1" sz="2800">
              <a:solidFill>
                <a:srgbClr val="B6D7A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ouda Tijdmachine">
  <a:themeElements>
    <a:clrScheme name="Tropic">
      <a:dk1>
        <a:srgbClr val="3991B1"/>
      </a:dk1>
      <a:lt1>
        <a:srgbClr val="CAE8F3"/>
      </a:lt1>
      <a:dk2>
        <a:srgbClr val="FFFFFF"/>
      </a:dk2>
      <a:lt2>
        <a:srgbClr val="B3A77D"/>
      </a:lt2>
      <a:accent1>
        <a:srgbClr val="D12929"/>
      </a:accent1>
      <a:accent2>
        <a:srgbClr val="F2DEDE"/>
      </a:accent2>
      <a:accent3>
        <a:srgbClr val="DFF0D8"/>
      </a:accent3>
      <a:accent4>
        <a:srgbClr val="543B3B"/>
      </a:accent4>
      <a:accent5>
        <a:srgbClr val="666666"/>
      </a:accent5>
      <a:accent6>
        <a:srgbClr val="EBEBEB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